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580" r:id="rId5"/>
    <p:sldId id="317" r:id="rId6"/>
    <p:sldId id="620" r:id="rId7"/>
    <p:sldId id="638" r:id="rId8"/>
    <p:sldId id="639" r:id="rId9"/>
    <p:sldId id="589" r:id="rId10"/>
    <p:sldId id="614" r:id="rId11"/>
    <p:sldId id="637" r:id="rId12"/>
    <p:sldId id="635" r:id="rId13"/>
    <p:sldId id="634" r:id="rId14"/>
    <p:sldId id="616" r:id="rId15"/>
    <p:sldId id="631" r:id="rId16"/>
    <p:sldId id="588" r:id="rId17"/>
    <p:sldId id="262" r:id="rId18"/>
    <p:sldId id="587" r:id="rId19"/>
    <p:sldId id="586" r:id="rId20"/>
    <p:sldId id="595" r:id="rId21"/>
    <p:sldId id="583" r:id="rId22"/>
    <p:sldId id="574" r:id="rId23"/>
    <p:sldId id="605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EDEDED"/>
    <a:srgbClr val="A75254"/>
    <a:srgbClr val="66FF66"/>
    <a:srgbClr val="339933"/>
    <a:srgbClr val="003300"/>
    <a:srgbClr val="009900"/>
    <a:srgbClr val="00CC00"/>
    <a:srgbClr val="5C01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597B2-8980-4DF4-8580-DEBE26C32BD1}" v="601" dt="2022-09-15T20:30:53.87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95181" autoAdjust="0"/>
  </p:normalViewPr>
  <p:slideViewPr>
    <p:cSldViewPr snapToGrid="0" snapToObjects="1">
      <p:cViewPr varScale="1">
        <p:scale>
          <a:sx n="94" d="100"/>
          <a:sy n="94" d="100"/>
        </p:scale>
        <p:origin x="254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689102" y="4762500"/>
            <a:ext cx="7372599" cy="119083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7966037" y="457201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pic>
        <p:nvPicPr>
          <p:cNvPr id="4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2711243"/>
            <a:ext cx="5153892" cy="151439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77D686A4-CF39-7846-8F8E-D615AC99F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42305" y="583342"/>
            <a:ext cx="162395" cy="2268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60952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491876" y="5003800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38" name="Image"/>
          <p:cNvSpPr>
            <a:spLocks noGrp="1"/>
          </p:cNvSpPr>
          <p:nvPr>
            <p:ph type="pic" idx="13"/>
          </p:nvPr>
        </p:nvSpPr>
        <p:spPr>
          <a:xfrm>
            <a:off x="-126446" y="2"/>
            <a:ext cx="12444892" cy="47105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2948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mage"/>
          <p:cNvSpPr>
            <a:spLocks noGrp="1"/>
          </p:cNvSpPr>
          <p:nvPr>
            <p:ph type="pic" idx="13"/>
          </p:nvPr>
        </p:nvSpPr>
        <p:spPr>
          <a:xfrm>
            <a:off x="0" y="2"/>
            <a:ext cx="6432352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86" name="TextBox 21"/>
          <p:cNvSpPr txBox="1">
            <a:spLocks noGrp="1"/>
          </p:cNvSpPr>
          <p:nvPr>
            <p:ph type="body" sz="quarter" idx="14"/>
          </p:nvPr>
        </p:nvSpPr>
        <p:spPr>
          <a:xfrm>
            <a:off x="6927206" y="1555410"/>
            <a:ext cx="4096263" cy="3747180"/>
          </a:xfrm>
          <a:prstGeom prst="rect">
            <a:avLst/>
          </a:prstGeom>
        </p:spPr>
        <p:txBody>
          <a:bodyPr anchor="ctr">
            <a:spAutoFit/>
          </a:bodyPr>
          <a:lstStyle>
            <a:lvl1pPr marL="380990" indent="-38099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</p:txBody>
      </p:sp>
    </p:spTree>
    <p:extLst>
      <p:ext uri="{BB962C8B-B14F-4D97-AF65-F5344CB8AC3E}">
        <p14:creationId xmlns:p14="http://schemas.microsoft.com/office/powerpoint/2010/main" val="75198300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4"/>
          <p:cNvSpPr txBox="1"/>
          <p:nvPr/>
        </p:nvSpPr>
        <p:spPr>
          <a:xfrm>
            <a:off x="502920" y="3644182"/>
            <a:ext cx="659174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sz="4400" dirty="0"/>
              <a:t>Thank you</a:t>
            </a:r>
          </a:p>
        </p:txBody>
      </p:sp>
      <p:sp>
        <p:nvSpPr>
          <p:cNvPr id="304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8109473" y="5954204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A7FBEF9D-C86D-1C49-85C9-D14696361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15" y="5836095"/>
            <a:ext cx="2112579" cy="62074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C4FED1-7538-C645-9087-6D28C43184C1}"/>
              </a:ext>
            </a:extLst>
          </p:cNvPr>
          <p:cNvSpPr/>
          <p:nvPr userDrawn="1"/>
        </p:nvSpPr>
        <p:spPr>
          <a:xfrm>
            <a:off x="617317" y="6589115"/>
            <a:ext cx="1711769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7551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A520-7EC9-4DDB-8E78-3D5E0A454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3DB28-49E3-43E4-BD5E-AD4A21B72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558A-2740-42D7-9BE1-9862EC18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C69D-A248-405F-90EF-2335B25397B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4530-D471-48BB-B317-AB89CA40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D37D-882E-48CD-A9BE-1D6C83D3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E853-D98F-4FD4-A2FC-3B9D16088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171058" y="6446580"/>
            <a:ext cx="182743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4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83" b="1" i="0">
                <a:solidFill>
                  <a:srgbClr val="8A8C8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71059" y="6446580"/>
            <a:ext cx="182742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10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bg>
      <p:bgPr>
        <a:solidFill>
          <a:schemeClr val="accent6">
            <a:hueOff val="15804395"/>
            <a:satOff val="28548"/>
            <a:lumOff val="-7176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" name="Picture 2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044D38B6-09A7-B44F-ACBD-1E96D3C4D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" y="4618467"/>
            <a:ext cx="1987764" cy="17187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776666-2247-4E4E-87C8-2B38DBAF5077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26C7759-744E-E641-8855-865976B17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4E03EB-B7C9-4F45-B3D5-142F662F27D0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BBF76B7-8CCB-AE49-9D12-A249F3422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" y="4596714"/>
            <a:ext cx="2033309" cy="17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651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69902" y="2895600"/>
            <a:ext cx="9023847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TextBox 9"/>
          <p:cNvSpPr txBox="1">
            <a:spLocks noGrp="1"/>
          </p:cNvSpPr>
          <p:nvPr>
            <p:ph type="body" sz="quarter" idx="13"/>
          </p:nvPr>
        </p:nvSpPr>
        <p:spPr>
          <a:xfrm>
            <a:off x="502919" y="2522420"/>
            <a:ext cx="5021899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95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2A45C785-207C-0946-8B5E-1268F11DF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0464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584076" y="21057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68290" y="3258771"/>
            <a:ext cx="6855423" cy="26426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TextBox 13"/>
          <p:cNvSpPr txBox="1">
            <a:spLocks noGrp="1"/>
          </p:cNvSpPr>
          <p:nvPr>
            <p:ph type="body" sz="quarter" idx="13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24625326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504576" y="7722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6648" y="1976068"/>
            <a:ext cx="5116040" cy="1901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TextBox 4"/>
          <p:cNvSpPr txBox="1">
            <a:spLocks noGrp="1"/>
          </p:cNvSpPr>
          <p:nvPr>
            <p:ph type="body" sz="quarter" idx="13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rPr dirty="0"/>
              <a:t>SECTION #</a:t>
            </a:r>
          </a:p>
        </p:txBody>
      </p:sp>
      <p:sp>
        <p:nvSpPr>
          <p:cNvPr id="128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31525349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222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D9D9D9"/>
                </a:solidFill>
              </a:defRPr>
            </a:pPr>
            <a:endParaRPr sz="1800" dirty="0"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5848" y="2148030"/>
            <a:ext cx="5116040" cy="31487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  <a:lvl2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2pPr>
            <a:lvl3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3pPr>
            <a:lvl4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4pPr>
            <a:lvl5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TextBox 10"/>
          <p:cNvSpPr txBox="1">
            <a:spLocks noGrp="1"/>
          </p:cNvSpPr>
          <p:nvPr>
            <p:ph type="body" sz="quarter" idx="13"/>
          </p:nvPr>
        </p:nvSpPr>
        <p:spPr>
          <a:xfrm>
            <a:off x="7204889" y="2151481"/>
            <a:ext cx="3878219" cy="314188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 qui doluptasin eum non et molum remquia dolorporum aut at enimill oriorem vent maxim sum cum inus ipsam</a:t>
            </a:r>
          </a:p>
        </p:txBody>
      </p:sp>
      <p:sp>
        <p:nvSpPr>
          <p:cNvPr id="151" name="TextBox 11"/>
          <p:cNvSpPr txBox="1">
            <a:spLocks noGrp="1"/>
          </p:cNvSpPr>
          <p:nvPr>
            <p:ph type="body" sz="quarter" idx="14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152" name="TextBox 18"/>
          <p:cNvSpPr txBox="1">
            <a:spLocks noGrp="1"/>
          </p:cNvSpPr>
          <p:nvPr>
            <p:ph type="body" sz="quarter" idx="15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1640150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mage"/>
          <p:cNvSpPr>
            <a:spLocks noGrp="1"/>
          </p:cNvSpPr>
          <p:nvPr>
            <p:ph type="pic" idx="13"/>
          </p:nvPr>
        </p:nvSpPr>
        <p:spPr>
          <a:xfrm>
            <a:off x="2" y="9940"/>
            <a:ext cx="609599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88" name="TextBox 18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189" name="TextBox 15"/>
          <p:cNvSpPr txBox="1">
            <a:spLocks noGrp="1"/>
          </p:cNvSpPr>
          <p:nvPr>
            <p:ph type="body" sz="quarter" idx="15"/>
          </p:nvPr>
        </p:nvSpPr>
        <p:spPr>
          <a:xfrm>
            <a:off x="7204889" y="1859279"/>
            <a:ext cx="3878219" cy="32778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one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two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three</a:t>
            </a:r>
          </a:p>
        </p:txBody>
      </p:sp>
    </p:spTree>
    <p:extLst>
      <p:ext uri="{BB962C8B-B14F-4D97-AF65-F5344CB8AC3E}">
        <p14:creationId xmlns:p14="http://schemas.microsoft.com/office/powerpoint/2010/main" val="22766969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>
            <a:spLocks noGrp="1"/>
          </p:cNvSpPr>
          <p:nvPr>
            <p:ph type="pic" idx="13"/>
          </p:nvPr>
        </p:nvSpPr>
        <p:spPr>
          <a:xfrm>
            <a:off x="-1" y="-1"/>
            <a:ext cx="417412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3" name="Image"/>
          <p:cNvSpPr>
            <a:spLocks noGrp="1"/>
          </p:cNvSpPr>
          <p:nvPr>
            <p:ph type="pic" idx="14"/>
          </p:nvPr>
        </p:nvSpPr>
        <p:spPr>
          <a:xfrm>
            <a:off x="4174128" y="-1"/>
            <a:ext cx="409438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4" name="Image"/>
          <p:cNvSpPr>
            <a:spLocks noGrp="1"/>
          </p:cNvSpPr>
          <p:nvPr>
            <p:ph type="pic" idx="15"/>
          </p:nvPr>
        </p:nvSpPr>
        <p:spPr>
          <a:xfrm>
            <a:off x="8268517" y="0"/>
            <a:ext cx="392348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0FE0E1C4-0EA4-3D42-8977-F0731314AFCC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45721" y="2302471"/>
            <a:ext cx="3843745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0D02D299-0D07-6F4B-95F8-4858CE0CC33D}"/>
              </a:ext>
            </a:extLst>
          </p:cNvPr>
          <p:cNvSpPr txBox="1">
            <a:spLocks noGrp="1"/>
          </p:cNvSpPr>
          <p:nvPr>
            <p:ph type="body" sz="quarter" idx="20"/>
          </p:nvPr>
        </p:nvSpPr>
        <p:spPr>
          <a:xfrm>
            <a:off x="4174128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2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993B1A48-33A7-9040-A19A-3776C14E28A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8324305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ACC51AA-E541-194D-9C96-F35FA03F909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5721" y="3743343"/>
            <a:ext cx="3843745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E27AE8C-AEE8-F349-94E8-F683C57197A7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4174128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2DC08AA-C981-7E4B-8420-6173105D6F6A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8324305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</p:spTree>
    <p:extLst>
      <p:ext uri="{BB962C8B-B14F-4D97-AF65-F5344CB8AC3E}">
        <p14:creationId xmlns:p14="http://schemas.microsoft.com/office/powerpoint/2010/main" val="22948289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28" y="6400414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3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76" r:id="rId9"/>
    <p:sldLayoutId id="2147483684" r:id="rId10"/>
    <p:sldLayoutId id="2147483685" r:id="rId11"/>
    <p:sldLayoutId id="2147483686" r:id="rId12"/>
    <p:sldLayoutId id="2147483687" r:id="rId13"/>
    <p:sldLayoutId id="2147483705" r:id="rId14"/>
    <p:sldLayoutId id="2147483706" r:id="rId15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4000" b="0" i="0" u="none" strike="noStrike" cap="none" spc="0" normalizeH="0" baseline="0" dirty="0">
          <a:ln>
            <a:noFill/>
          </a:ln>
          <a:solidFill>
            <a:schemeClr val="accent6">
              <a:hueOff val="15804395"/>
              <a:satOff val="28548"/>
              <a:lumOff val="-71764"/>
            </a:schemeClr>
          </a:solidFill>
          <a:effectLst/>
          <a:uFillTx/>
          <a:latin typeface="Maison Neue Extended Light"/>
          <a:ea typeface="Maison Neue Extended Light"/>
          <a:cs typeface="Calibri Light"/>
          <a:sym typeface="Maison Neue Extended Light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4" marR="0" indent="-228594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1pPr>
      <a:lvl2pPr marL="723882" marR="0" indent="-266693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2pPr>
      <a:lvl3pPr marL="1234408" marR="0" indent="-32003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3pPr>
      <a:lvl4pPr marL="1727157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4pPr>
      <a:lvl5pPr marL="2184345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5pPr>
      <a:lvl6pPr marL="2641534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723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5911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100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4F1F6-C8E0-7B30-DDF6-3706CE5D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16" y="0"/>
            <a:ext cx="82901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3D1AE-3733-58F8-849C-D034D39A70EB}"/>
              </a:ext>
            </a:extLst>
          </p:cNvPr>
          <p:cNvSpPr/>
          <p:nvPr/>
        </p:nvSpPr>
        <p:spPr>
          <a:xfrm>
            <a:off x="4601497" y="1604625"/>
            <a:ext cx="3669398" cy="43714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FC070-610A-007B-D898-A064386B4D32}"/>
              </a:ext>
            </a:extLst>
          </p:cNvPr>
          <p:cNvSpPr/>
          <p:nvPr/>
        </p:nvSpPr>
        <p:spPr>
          <a:xfrm>
            <a:off x="3072581" y="2117868"/>
            <a:ext cx="3098144" cy="385817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C962C-FBB6-676E-64DE-B789197B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821" y="1604624"/>
            <a:ext cx="4610750" cy="43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7B82B36B-DE04-9A9F-DA9E-D4C94F28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009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87E5B-00B0-5D88-B515-3E65CCF637CA}"/>
              </a:ext>
            </a:extLst>
          </p:cNvPr>
          <p:cNvSpPr txBox="1"/>
          <p:nvPr/>
        </p:nvSpPr>
        <p:spPr>
          <a:xfrm>
            <a:off x="4701948" y="6196692"/>
            <a:ext cx="2788103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1980’s Building South End</a:t>
            </a:r>
          </a:p>
        </p:txBody>
      </p:sp>
    </p:spTree>
    <p:extLst>
      <p:ext uri="{BB962C8B-B14F-4D97-AF65-F5344CB8AC3E}">
        <p14:creationId xmlns:p14="http://schemas.microsoft.com/office/powerpoint/2010/main" val="22381521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Campus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EFD0A153-F045-927D-5FC3-5690DFF12B73}"/>
              </a:ext>
            </a:extLst>
          </p:cNvPr>
          <p:cNvSpPr/>
          <p:nvPr/>
        </p:nvSpPr>
        <p:spPr>
          <a:xfrm>
            <a:off x="21348" y="12757"/>
            <a:ext cx="10541112" cy="101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7456E46-6E19-9EED-86C7-14EA0CAE80CC}"/>
              </a:ext>
            </a:extLst>
          </p:cNvPr>
          <p:cNvSpPr txBox="1"/>
          <p:nvPr/>
        </p:nvSpPr>
        <p:spPr>
          <a:xfrm>
            <a:off x="385190" y="240835"/>
            <a:ext cx="1223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Phase 2 – Traffic Management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9D05A-D130-8901-9E09-6B40E4D9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40" y="825610"/>
            <a:ext cx="8454261" cy="56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2" y="2895600"/>
            <a:ext cx="11488090" cy="855068"/>
          </a:xfrm>
        </p:spPr>
        <p:txBody>
          <a:bodyPr/>
          <a:lstStyle/>
          <a:p>
            <a:r>
              <a:rPr lang="en-US" dirty="0">
                <a:sym typeface="Calibri"/>
              </a:rPr>
              <a:t>Part 3:</a:t>
            </a:r>
            <a:r>
              <a:rPr lang="en-US" b="1" dirty="0">
                <a:sym typeface="Calibri"/>
              </a:rPr>
              <a:t> </a:t>
            </a:r>
            <a:r>
              <a:rPr lang="en-US" sz="3600" b="1" dirty="0">
                <a:sym typeface="Calibri"/>
              </a:rPr>
              <a:t>MBE/WBE and Workforce Progress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17636-16EB-4AC0-8788-105ABDB089E1}"/>
              </a:ext>
            </a:extLst>
          </p:cNvPr>
          <p:cNvSpPr txBox="1"/>
          <p:nvPr/>
        </p:nvSpPr>
        <p:spPr>
          <a:xfrm>
            <a:off x="6096000" y="3886731"/>
            <a:ext cx="4275793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 Lowell Resident</a:t>
            </a:r>
          </a:p>
          <a:p>
            <a:pPr algn="ctr" defTabSz="914378"/>
            <a:r>
              <a:rPr lang="en-US" sz="2800" dirty="0"/>
              <a:t>10.7% of all workers</a:t>
            </a:r>
            <a:br>
              <a:rPr lang="en-US" sz="2800" dirty="0"/>
            </a:br>
            <a:r>
              <a:rPr lang="en-US" sz="2800" dirty="0"/>
              <a:t>(73 workers &amp; 18,059 hours)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D37674-4D53-4849-946F-D9D88FC6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49" y="400950"/>
            <a:ext cx="10891481" cy="855068"/>
          </a:xfrm>
        </p:spPr>
        <p:txBody>
          <a:bodyPr/>
          <a:lstStyle/>
          <a:p>
            <a:pPr algn="ctr"/>
            <a:r>
              <a:rPr lang="en-US" sz="3200" dirty="0">
                <a:sym typeface="Calibri"/>
              </a:rPr>
              <a:t>MBE/WBE and Workforce Participation Comparison*</a:t>
            </a:r>
            <a:br>
              <a:rPr lang="en-US" sz="32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</a:b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52921-2A05-46CA-8703-B083C4122A3D}"/>
              </a:ext>
            </a:extLst>
          </p:cNvPr>
          <p:cNvSpPr txBox="1"/>
          <p:nvPr/>
        </p:nvSpPr>
        <p:spPr>
          <a:xfrm>
            <a:off x="970810" y="3886732"/>
            <a:ext cx="4434905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Female Workforce </a:t>
            </a:r>
          </a:p>
          <a:p>
            <a:pPr algn="ctr" defTabSz="914378"/>
            <a:r>
              <a:rPr lang="en-US" sz="2800" dirty="0"/>
              <a:t>is at 3.6% of all workers,</a:t>
            </a:r>
            <a:br>
              <a:rPr lang="en-US" sz="2800" dirty="0"/>
            </a:br>
            <a:r>
              <a:rPr lang="en-US" sz="2800" dirty="0"/>
              <a:t>(47 workers &amp; 6,028 hours)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F166E-8B5B-4180-81CF-339F1F03AD85}"/>
              </a:ext>
            </a:extLst>
          </p:cNvPr>
          <p:cNvSpPr txBox="1"/>
          <p:nvPr/>
        </p:nvSpPr>
        <p:spPr>
          <a:xfrm>
            <a:off x="5687592" y="1155389"/>
            <a:ext cx="519242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Minority Workforce</a:t>
            </a:r>
          </a:p>
          <a:p>
            <a:pPr algn="ctr" defTabSz="914378"/>
            <a:r>
              <a:rPr lang="en-US" sz="2800" dirty="0"/>
              <a:t>is at 25.1% of workers</a:t>
            </a:r>
            <a:br>
              <a:rPr lang="en-US" sz="2800" dirty="0"/>
            </a:br>
            <a:r>
              <a:rPr lang="en-US" sz="2800" dirty="0"/>
              <a:t>(313 workers &amp; 42,477 hours)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C8A28-B8C4-4014-9B0E-7C80E6D76C5A}"/>
              </a:ext>
            </a:extLst>
          </p:cNvPr>
          <p:cNvSpPr txBox="1"/>
          <p:nvPr/>
        </p:nvSpPr>
        <p:spPr>
          <a:xfrm>
            <a:off x="1593859" y="1586276"/>
            <a:ext cx="318880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>
                <a:solidFill>
                  <a:schemeClr val="tx1"/>
                </a:solidFill>
              </a:rPr>
              <a:t>Total MBE/WBE Contracts Awarded</a:t>
            </a:r>
          </a:p>
          <a:p>
            <a:pPr algn="ctr" defTabSz="914378"/>
            <a:r>
              <a:rPr lang="en-US" sz="2800" dirty="0">
                <a:solidFill>
                  <a:schemeClr val="tx1"/>
                </a:solidFill>
              </a:rPr>
              <a:t>$21,617,266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50C55-BB05-10B6-7CDD-4A4DC24246CC}"/>
              </a:ext>
            </a:extLst>
          </p:cNvPr>
          <p:cNvSpPr txBox="1"/>
          <p:nvPr/>
        </p:nvSpPr>
        <p:spPr>
          <a:xfrm>
            <a:off x="9428818" y="6412815"/>
            <a:ext cx="17852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i="1" dirty="0"/>
              <a:t>*Updated August 11, 2022</a:t>
            </a:r>
            <a:endParaRPr kumimoji="0" lang="en-US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4: </a:t>
            </a:r>
            <a:r>
              <a:rPr lang="en-US" b="1" dirty="0"/>
              <a:t>Designer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5: </a:t>
            </a:r>
            <a:r>
              <a:rPr lang="en-US" b="1" dirty="0"/>
              <a:t>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2C35A-A03F-6824-D101-AECCB0E34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29" y="243089"/>
            <a:ext cx="8735141" cy="63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 hidden="1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C7F10-3E06-1429-1DE0-DE783F7E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6" y="168406"/>
            <a:ext cx="10653147" cy="65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6: </a:t>
            </a:r>
            <a:r>
              <a:rPr lang="en-US" b="1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8578E-CC54-425E-8B8D-99364829E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B7AE6-47F0-4034-BA66-1D365B20C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69EC3-C7FF-06EC-AA70-695A7C6B5B37}"/>
              </a:ext>
            </a:extLst>
          </p:cNvPr>
          <p:cNvSpPr txBox="1"/>
          <p:nvPr/>
        </p:nvSpPr>
        <p:spPr>
          <a:xfrm>
            <a:off x="3843948" y="5847860"/>
            <a:ext cx="1011926" cy="276997"/>
          </a:xfrm>
          <a:prstGeom prst="rect">
            <a:avLst/>
          </a:prstGeom>
          <a:solidFill>
            <a:srgbClr val="5C010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City Manager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Thomas A. Golden, Jr.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CE034-4410-DB16-4C2C-5799175AAF9C}"/>
              </a:ext>
            </a:extLst>
          </p:cNvPr>
          <p:cNvSpPr/>
          <p:nvPr/>
        </p:nvSpPr>
        <p:spPr>
          <a:xfrm>
            <a:off x="8544865" y="5698777"/>
            <a:ext cx="1725912" cy="377558"/>
          </a:xfrm>
          <a:prstGeom prst="rect">
            <a:avLst/>
          </a:prstGeom>
          <a:solidFill>
            <a:srgbClr val="5C0109"/>
          </a:solidFill>
          <a:ln w="12700" cap="flat">
            <a:solidFill>
              <a:srgbClr val="5C010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E864F4-4D17-D42B-E59D-C0F707C8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40" y="5669542"/>
            <a:ext cx="1277562" cy="4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Construction Update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EECEDE4-303D-E1C9-6B06-84B492D5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6" b="3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1E095-F115-62FB-5DBD-75CBABC97EE8}"/>
              </a:ext>
            </a:extLst>
          </p:cNvPr>
          <p:cNvSpPr txBox="1"/>
          <p:nvPr/>
        </p:nvSpPr>
        <p:spPr>
          <a:xfrm>
            <a:off x="3761006" y="4317233"/>
            <a:ext cx="4669987" cy="230832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algn="ctr" defTabSz="914356"/>
            <a:r>
              <a:rPr lang="en-US" sz="2400" b="1" u="sng" dirty="0">
                <a:solidFill>
                  <a:srgbClr val="0070C0"/>
                </a:solidFill>
              </a:rPr>
              <a:t>Remaining Phase 1 Activities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Finish Bleacher Installation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Place Loading Dock Concrete Pad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Final Paving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Fall Plantings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Complete “Punchlist”</a:t>
            </a:r>
          </a:p>
        </p:txBody>
      </p:sp>
    </p:spTree>
    <p:extLst>
      <p:ext uri="{BB962C8B-B14F-4D97-AF65-F5344CB8AC3E}">
        <p14:creationId xmlns:p14="http://schemas.microsoft.com/office/powerpoint/2010/main" val="36324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7279"/>
            <a:ext cx="12192000" cy="5757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endParaRPr lang="en-US" sz="16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4799" y="1691439"/>
            <a:ext cx="4808538" cy="3859213"/>
          </a:xfrm>
          <a:custGeom>
            <a:avLst/>
            <a:gdLst/>
            <a:ahLst/>
            <a:cxnLst/>
            <a:rect l="l" t="t" r="r" b="b"/>
            <a:pathLst>
              <a:path w="5770245" h="4631055">
                <a:moveTo>
                  <a:pt x="5769864" y="1127810"/>
                </a:moveTo>
                <a:lnTo>
                  <a:pt x="5524804" y="1007910"/>
                </a:lnTo>
                <a:lnTo>
                  <a:pt x="5524804" y="984935"/>
                </a:lnTo>
                <a:lnTo>
                  <a:pt x="5115153" y="790282"/>
                </a:lnTo>
                <a:lnTo>
                  <a:pt x="5096865" y="806742"/>
                </a:lnTo>
                <a:lnTo>
                  <a:pt x="4834890" y="682383"/>
                </a:lnTo>
                <a:lnTo>
                  <a:pt x="4840833" y="656323"/>
                </a:lnTo>
                <a:lnTo>
                  <a:pt x="4445812" y="473900"/>
                </a:lnTo>
                <a:lnTo>
                  <a:pt x="4423867" y="492188"/>
                </a:lnTo>
                <a:lnTo>
                  <a:pt x="4193438" y="386118"/>
                </a:lnTo>
                <a:lnTo>
                  <a:pt x="3785616" y="846975"/>
                </a:lnTo>
                <a:lnTo>
                  <a:pt x="3763327" y="843318"/>
                </a:lnTo>
                <a:lnTo>
                  <a:pt x="3644798" y="960361"/>
                </a:lnTo>
                <a:lnTo>
                  <a:pt x="3386937" y="1252473"/>
                </a:lnTo>
                <a:lnTo>
                  <a:pt x="2286000" y="673239"/>
                </a:lnTo>
                <a:lnTo>
                  <a:pt x="2284171" y="556310"/>
                </a:lnTo>
                <a:lnTo>
                  <a:pt x="1960841" y="396747"/>
                </a:lnTo>
                <a:lnTo>
                  <a:pt x="1976932" y="300189"/>
                </a:lnTo>
                <a:lnTo>
                  <a:pt x="1606778" y="115112"/>
                </a:lnTo>
                <a:lnTo>
                  <a:pt x="1541678" y="175463"/>
                </a:lnTo>
                <a:lnTo>
                  <a:pt x="1177289" y="0"/>
                </a:lnTo>
                <a:lnTo>
                  <a:pt x="0" y="996937"/>
                </a:lnTo>
                <a:lnTo>
                  <a:pt x="69494" y="1291374"/>
                </a:lnTo>
                <a:lnTo>
                  <a:pt x="677227" y="1646161"/>
                </a:lnTo>
                <a:lnTo>
                  <a:pt x="608990" y="1713826"/>
                </a:lnTo>
                <a:lnTo>
                  <a:pt x="658367" y="1999119"/>
                </a:lnTo>
                <a:lnTo>
                  <a:pt x="932688" y="2165540"/>
                </a:lnTo>
                <a:lnTo>
                  <a:pt x="1071676" y="2033866"/>
                </a:lnTo>
                <a:lnTo>
                  <a:pt x="1636776" y="2368537"/>
                </a:lnTo>
                <a:lnTo>
                  <a:pt x="2091689" y="2641777"/>
                </a:lnTo>
                <a:lnTo>
                  <a:pt x="1558505" y="3213099"/>
                </a:lnTo>
                <a:lnTo>
                  <a:pt x="1602028" y="3240874"/>
                </a:lnTo>
                <a:lnTo>
                  <a:pt x="1636776" y="3562743"/>
                </a:lnTo>
                <a:lnTo>
                  <a:pt x="1922068" y="3742423"/>
                </a:lnTo>
                <a:lnTo>
                  <a:pt x="2000707" y="3657841"/>
                </a:lnTo>
                <a:lnTo>
                  <a:pt x="2108606" y="3718191"/>
                </a:lnTo>
                <a:lnTo>
                  <a:pt x="2110435" y="3742423"/>
                </a:lnTo>
                <a:lnTo>
                  <a:pt x="2386584" y="3915702"/>
                </a:lnTo>
                <a:lnTo>
                  <a:pt x="2391727" y="3985310"/>
                </a:lnTo>
                <a:lnTo>
                  <a:pt x="2406015" y="4054690"/>
                </a:lnTo>
                <a:lnTo>
                  <a:pt x="2470708" y="4098582"/>
                </a:lnTo>
                <a:lnTo>
                  <a:pt x="2532151" y="4098239"/>
                </a:lnTo>
                <a:lnTo>
                  <a:pt x="2580436" y="4058005"/>
                </a:lnTo>
                <a:lnTo>
                  <a:pt x="2984601" y="4301578"/>
                </a:lnTo>
                <a:lnTo>
                  <a:pt x="2971800" y="4424108"/>
                </a:lnTo>
                <a:lnTo>
                  <a:pt x="3293668" y="4630762"/>
                </a:lnTo>
                <a:lnTo>
                  <a:pt x="3560673" y="4257687"/>
                </a:lnTo>
                <a:lnTo>
                  <a:pt x="3589934" y="4144302"/>
                </a:lnTo>
                <a:lnTo>
                  <a:pt x="3637483" y="4158932"/>
                </a:lnTo>
                <a:lnTo>
                  <a:pt x="3884002" y="3832694"/>
                </a:lnTo>
                <a:lnTo>
                  <a:pt x="3946550" y="3604806"/>
                </a:lnTo>
                <a:lnTo>
                  <a:pt x="4052620" y="3663327"/>
                </a:lnTo>
                <a:lnTo>
                  <a:pt x="4246473" y="3401809"/>
                </a:lnTo>
                <a:lnTo>
                  <a:pt x="4266590" y="3319513"/>
                </a:lnTo>
                <a:lnTo>
                  <a:pt x="4543831" y="2947555"/>
                </a:lnTo>
                <a:lnTo>
                  <a:pt x="4561027" y="2961068"/>
                </a:lnTo>
                <a:lnTo>
                  <a:pt x="4782312" y="2695892"/>
                </a:lnTo>
                <a:lnTo>
                  <a:pt x="5280113" y="1981949"/>
                </a:lnTo>
                <a:lnTo>
                  <a:pt x="5446166" y="1759546"/>
                </a:lnTo>
                <a:lnTo>
                  <a:pt x="5630138" y="1523288"/>
                </a:lnTo>
                <a:lnTo>
                  <a:pt x="5769864" y="112781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4"/>
          <p:cNvSpPr/>
          <p:nvPr/>
        </p:nvSpPr>
        <p:spPr>
          <a:xfrm>
            <a:off x="5120639" y="2411476"/>
            <a:ext cx="1713970" cy="1370012"/>
          </a:xfrm>
          <a:custGeom>
            <a:avLst/>
            <a:gdLst/>
            <a:ahLst/>
            <a:cxnLst/>
            <a:rect l="l" t="t" r="r" b="b"/>
            <a:pathLst>
              <a:path w="2056765" h="1644014">
                <a:moveTo>
                  <a:pt x="2056256" y="516940"/>
                </a:moveTo>
                <a:lnTo>
                  <a:pt x="1781251" y="824179"/>
                </a:lnTo>
                <a:lnTo>
                  <a:pt x="1433779" y="1221028"/>
                </a:lnTo>
                <a:lnTo>
                  <a:pt x="1402689" y="1202740"/>
                </a:lnTo>
                <a:lnTo>
                  <a:pt x="1180312" y="1451851"/>
                </a:lnTo>
                <a:lnTo>
                  <a:pt x="1190548" y="1594104"/>
                </a:lnTo>
                <a:lnTo>
                  <a:pt x="1146657" y="1643481"/>
                </a:lnTo>
                <a:lnTo>
                  <a:pt x="1053388" y="1595932"/>
                </a:lnTo>
                <a:lnTo>
                  <a:pt x="1009497" y="1637995"/>
                </a:lnTo>
                <a:lnTo>
                  <a:pt x="0" y="1041806"/>
                </a:lnTo>
                <a:lnTo>
                  <a:pt x="1063752" y="0"/>
                </a:lnTo>
                <a:lnTo>
                  <a:pt x="2056256" y="51694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899596" y="3591173"/>
            <a:ext cx="1545696" cy="1643063"/>
          </a:xfrm>
          <a:custGeom>
            <a:avLst/>
            <a:gdLst/>
            <a:ahLst/>
            <a:cxnLst/>
            <a:rect l="l" t="t" r="r" b="b"/>
            <a:pathLst>
              <a:path w="1854834" h="1971675">
                <a:moveTo>
                  <a:pt x="1854771" y="1971446"/>
                </a:moveTo>
                <a:lnTo>
                  <a:pt x="0" y="1001814"/>
                </a:lnTo>
                <a:lnTo>
                  <a:pt x="579361" y="0"/>
                </a:lnTo>
                <a:lnTo>
                  <a:pt x="1854771" y="603504"/>
                </a:lnTo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2620674" y="1810837"/>
            <a:ext cx="2273300" cy="2082271"/>
          </a:xfrm>
          <a:custGeom>
            <a:avLst/>
            <a:gdLst/>
            <a:ahLst/>
            <a:cxnLst/>
            <a:rect l="l" t="t" r="r" b="b"/>
            <a:pathLst>
              <a:path w="2727960" h="2498725">
                <a:moveTo>
                  <a:pt x="2121864" y="1299540"/>
                </a:moveTo>
                <a:lnTo>
                  <a:pt x="1464500" y="1299540"/>
                </a:lnTo>
                <a:lnTo>
                  <a:pt x="1585201" y="1363916"/>
                </a:lnTo>
                <a:lnTo>
                  <a:pt x="1408175" y="1516799"/>
                </a:lnTo>
                <a:lnTo>
                  <a:pt x="2228938" y="2031796"/>
                </a:lnTo>
                <a:lnTo>
                  <a:pt x="1939251" y="2313432"/>
                </a:lnTo>
                <a:lnTo>
                  <a:pt x="2228938" y="2498509"/>
                </a:lnTo>
                <a:lnTo>
                  <a:pt x="2727350" y="2024087"/>
                </a:lnTo>
                <a:lnTo>
                  <a:pt x="2453144" y="1856066"/>
                </a:lnTo>
                <a:lnTo>
                  <a:pt x="2401938" y="1572374"/>
                </a:lnTo>
                <a:lnTo>
                  <a:pt x="2470175" y="1502879"/>
                </a:lnTo>
                <a:lnTo>
                  <a:pt x="2121864" y="1299540"/>
                </a:lnTo>
                <a:close/>
              </a:path>
              <a:path w="2727960" h="2498725">
                <a:moveTo>
                  <a:pt x="1938853" y="531075"/>
                </a:moveTo>
                <a:lnTo>
                  <a:pt x="229323" y="531075"/>
                </a:lnTo>
                <a:lnTo>
                  <a:pt x="257492" y="559244"/>
                </a:lnTo>
                <a:lnTo>
                  <a:pt x="185064" y="631659"/>
                </a:lnTo>
                <a:lnTo>
                  <a:pt x="354050" y="1202982"/>
                </a:lnTo>
                <a:lnTo>
                  <a:pt x="466699" y="1283449"/>
                </a:lnTo>
                <a:lnTo>
                  <a:pt x="1400124" y="1339773"/>
                </a:lnTo>
                <a:lnTo>
                  <a:pt x="1464500" y="1299540"/>
                </a:lnTo>
                <a:lnTo>
                  <a:pt x="2121864" y="1299540"/>
                </a:lnTo>
                <a:lnTo>
                  <a:pt x="1862442" y="1148092"/>
                </a:lnTo>
                <a:lnTo>
                  <a:pt x="1860613" y="1138948"/>
                </a:lnTo>
                <a:lnTo>
                  <a:pt x="1825866" y="1003617"/>
                </a:lnTo>
                <a:lnTo>
                  <a:pt x="1792947" y="851827"/>
                </a:lnTo>
                <a:lnTo>
                  <a:pt x="2006917" y="670204"/>
                </a:lnTo>
                <a:lnTo>
                  <a:pt x="1938853" y="531075"/>
                </a:lnTo>
                <a:close/>
              </a:path>
              <a:path w="2727960" h="2498725">
                <a:moveTo>
                  <a:pt x="675665" y="0"/>
                </a:moveTo>
                <a:lnTo>
                  <a:pt x="0" y="486829"/>
                </a:lnTo>
                <a:lnTo>
                  <a:pt x="144830" y="583387"/>
                </a:lnTo>
                <a:lnTo>
                  <a:pt x="229323" y="531075"/>
                </a:lnTo>
                <a:lnTo>
                  <a:pt x="1938853" y="531075"/>
                </a:lnTo>
                <a:lnTo>
                  <a:pt x="1771002" y="187972"/>
                </a:lnTo>
                <a:lnTo>
                  <a:pt x="1477284" y="164960"/>
                </a:lnTo>
                <a:lnTo>
                  <a:pt x="796620" y="164960"/>
                </a:lnTo>
                <a:lnTo>
                  <a:pt x="738682" y="145643"/>
                </a:lnTo>
                <a:lnTo>
                  <a:pt x="807084" y="86093"/>
                </a:lnTo>
                <a:lnTo>
                  <a:pt x="675665" y="0"/>
                </a:lnTo>
                <a:close/>
              </a:path>
              <a:path w="2727960" h="2498725">
                <a:moveTo>
                  <a:pt x="860996" y="116674"/>
                </a:moveTo>
                <a:lnTo>
                  <a:pt x="796620" y="164960"/>
                </a:lnTo>
                <a:lnTo>
                  <a:pt x="1477284" y="164960"/>
                </a:lnTo>
                <a:lnTo>
                  <a:pt x="860996" y="116674"/>
                </a:lnTo>
                <a:close/>
              </a:path>
            </a:pathLst>
          </a:custGeom>
          <a:solidFill>
            <a:srgbClr val="89181B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1924046" y="2632704"/>
            <a:ext cx="2199746" cy="1931458"/>
          </a:xfrm>
          <a:custGeom>
            <a:avLst/>
            <a:gdLst/>
            <a:ahLst/>
            <a:cxnLst/>
            <a:rect l="l" t="t" r="r" b="b"/>
            <a:pathLst>
              <a:path w="2639695" h="2317750">
                <a:moveTo>
                  <a:pt x="724204" y="0"/>
                </a:moveTo>
                <a:lnTo>
                  <a:pt x="562355" y="122948"/>
                </a:lnTo>
                <a:lnTo>
                  <a:pt x="320039" y="122948"/>
                </a:lnTo>
                <a:lnTo>
                  <a:pt x="0" y="885151"/>
                </a:lnTo>
                <a:lnTo>
                  <a:pt x="0" y="925372"/>
                </a:lnTo>
                <a:lnTo>
                  <a:pt x="209219" y="1295527"/>
                </a:lnTo>
                <a:lnTo>
                  <a:pt x="1677924" y="2317457"/>
                </a:lnTo>
                <a:lnTo>
                  <a:pt x="2639326" y="1400136"/>
                </a:lnTo>
                <a:lnTo>
                  <a:pt x="2566911" y="1118501"/>
                </a:lnTo>
                <a:lnTo>
                  <a:pt x="2548801" y="1062177"/>
                </a:lnTo>
                <a:lnTo>
                  <a:pt x="1866849" y="647763"/>
                </a:lnTo>
                <a:lnTo>
                  <a:pt x="1143025" y="152895"/>
                </a:lnTo>
                <a:lnTo>
                  <a:pt x="965606" y="152895"/>
                </a:lnTo>
                <a:lnTo>
                  <a:pt x="724204" y="0"/>
                </a:lnTo>
                <a:close/>
              </a:path>
              <a:path w="2639695" h="2317750">
                <a:moveTo>
                  <a:pt x="1040041" y="82486"/>
                </a:moveTo>
                <a:lnTo>
                  <a:pt x="965606" y="152895"/>
                </a:lnTo>
                <a:lnTo>
                  <a:pt x="1143025" y="152895"/>
                </a:lnTo>
                <a:lnTo>
                  <a:pt x="1040041" y="82486"/>
                </a:lnTo>
                <a:close/>
              </a:path>
            </a:pathLst>
          </a:custGeom>
          <a:solidFill>
            <a:srgbClr val="CAAA71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/>
          <p:nvPr/>
        </p:nvSpPr>
        <p:spPr>
          <a:xfrm>
            <a:off x="4631230" y="3605002"/>
            <a:ext cx="324908" cy="318029"/>
          </a:xfrm>
          <a:custGeom>
            <a:avLst/>
            <a:gdLst/>
            <a:ahLst/>
            <a:cxnLst/>
            <a:rect l="l" t="t" r="r" b="b"/>
            <a:pathLst>
              <a:path w="389889" h="381635">
                <a:moveTo>
                  <a:pt x="389597" y="0"/>
                </a:moveTo>
                <a:lnTo>
                  <a:pt x="0" y="381381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4196483" y="3809319"/>
            <a:ext cx="171450" cy="102658"/>
          </a:xfrm>
          <a:custGeom>
            <a:avLst/>
            <a:gdLst/>
            <a:ahLst/>
            <a:cxnLst/>
            <a:rect l="l" t="t" r="r" b="b"/>
            <a:pathLst>
              <a:path w="205739" h="123189">
                <a:moveTo>
                  <a:pt x="205193" y="122580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10"/>
          <p:cNvSpPr/>
          <p:nvPr/>
        </p:nvSpPr>
        <p:spPr>
          <a:xfrm>
            <a:off x="5048660" y="3468796"/>
            <a:ext cx="46567" cy="45508"/>
          </a:xfrm>
          <a:custGeom>
            <a:avLst/>
            <a:gdLst/>
            <a:ahLst/>
            <a:cxnLst/>
            <a:rect l="l" t="t" r="r" b="b"/>
            <a:pathLst>
              <a:path w="55879" h="54610">
                <a:moveTo>
                  <a:pt x="55651" y="0"/>
                </a:moveTo>
                <a:lnTo>
                  <a:pt x="0" y="54483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/>
          <p:nvPr/>
        </p:nvSpPr>
        <p:spPr>
          <a:xfrm>
            <a:off x="4481478" y="3968224"/>
            <a:ext cx="103717" cy="45508"/>
          </a:xfrm>
          <a:custGeom>
            <a:avLst/>
            <a:gdLst/>
            <a:ahLst/>
            <a:cxnLst/>
            <a:rect l="l" t="t" r="r" b="b"/>
            <a:pathLst>
              <a:path w="124460" h="54610">
                <a:moveTo>
                  <a:pt x="124053" y="0"/>
                </a:moveTo>
                <a:lnTo>
                  <a:pt x="68389" y="54482"/>
                </a:lnTo>
                <a:lnTo>
                  <a:pt x="0" y="13614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12"/>
          <p:cNvSpPr/>
          <p:nvPr/>
        </p:nvSpPr>
        <p:spPr>
          <a:xfrm>
            <a:off x="4082487" y="3741211"/>
            <a:ext cx="57150" cy="34396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68402" y="40868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13"/>
          <p:cNvSpPr/>
          <p:nvPr/>
        </p:nvSpPr>
        <p:spPr>
          <a:xfrm>
            <a:off x="2463089" y="2114822"/>
            <a:ext cx="164571" cy="372004"/>
          </a:xfrm>
          <a:custGeom>
            <a:avLst/>
            <a:gdLst/>
            <a:ahLst/>
            <a:cxnLst/>
            <a:rect l="l" t="t" r="r" b="b"/>
            <a:pathLst>
              <a:path w="197485" h="446405">
                <a:moveTo>
                  <a:pt x="0" y="445922"/>
                </a:moveTo>
                <a:lnTo>
                  <a:pt x="197142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4" name="object 14"/>
          <p:cNvSpPr/>
          <p:nvPr/>
        </p:nvSpPr>
        <p:spPr>
          <a:xfrm>
            <a:off x="2392685" y="2592597"/>
            <a:ext cx="60854" cy="86783"/>
          </a:xfrm>
          <a:custGeom>
            <a:avLst/>
            <a:gdLst/>
            <a:ahLst/>
            <a:cxnLst/>
            <a:rect l="l" t="t" r="r" b="b"/>
            <a:pathLst>
              <a:path w="73025" h="104139">
                <a:moveTo>
                  <a:pt x="72415" y="103936"/>
                </a:moveTo>
                <a:lnTo>
                  <a:pt x="0" y="63703"/>
                </a:lnTo>
                <a:lnTo>
                  <a:pt x="28155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object 15"/>
          <p:cNvSpPr/>
          <p:nvPr/>
        </p:nvSpPr>
        <p:spPr>
          <a:xfrm>
            <a:off x="2627560" y="1858537"/>
            <a:ext cx="209497" cy="22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6" name="object 16"/>
          <p:cNvSpPr/>
          <p:nvPr/>
        </p:nvSpPr>
        <p:spPr>
          <a:xfrm>
            <a:off x="2871940" y="1814891"/>
            <a:ext cx="141171" cy="59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object 17"/>
          <p:cNvSpPr/>
          <p:nvPr/>
        </p:nvSpPr>
        <p:spPr>
          <a:xfrm>
            <a:off x="3094666" y="1839296"/>
            <a:ext cx="52917" cy="2117"/>
          </a:xfrm>
          <a:custGeom>
            <a:avLst/>
            <a:gdLst/>
            <a:ahLst/>
            <a:cxnLst/>
            <a:rect l="l" t="t" r="r" b="b"/>
            <a:pathLst>
              <a:path w="63500" h="2539">
                <a:moveTo>
                  <a:pt x="0" y="0"/>
                </a:moveTo>
                <a:lnTo>
                  <a:pt x="25142" y="734"/>
                </a:lnTo>
                <a:lnTo>
                  <a:pt x="45054" y="1395"/>
                </a:lnTo>
                <a:lnTo>
                  <a:pt x="58159" y="1873"/>
                </a:lnTo>
                <a:lnTo>
                  <a:pt x="62877" y="2057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8"/>
          <p:cNvSpPr/>
          <p:nvPr/>
        </p:nvSpPr>
        <p:spPr>
          <a:xfrm>
            <a:off x="3230879" y="1841012"/>
            <a:ext cx="1550988" cy="87313"/>
          </a:xfrm>
          <a:custGeom>
            <a:avLst/>
            <a:gdLst/>
            <a:ahLst/>
            <a:cxnLst/>
            <a:rect l="l" t="t" r="r" b="b"/>
            <a:pathLst>
              <a:path w="1861185" h="104775">
                <a:moveTo>
                  <a:pt x="0" y="0"/>
                </a:moveTo>
                <a:lnTo>
                  <a:pt x="1860804" y="104609"/>
                </a:lnTo>
              </a:path>
            </a:pathLst>
          </a:custGeom>
          <a:ln w="55879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9"/>
          <p:cNvSpPr/>
          <p:nvPr/>
        </p:nvSpPr>
        <p:spPr>
          <a:xfrm>
            <a:off x="2344967" y="1829273"/>
            <a:ext cx="267229" cy="192617"/>
          </a:xfrm>
          <a:custGeom>
            <a:avLst/>
            <a:gdLst/>
            <a:ahLst/>
            <a:cxnLst/>
            <a:rect l="l" t="t" r="r" b="b"/>
            <a:pathLst>
              <a:path w="320675" h="231139">
                <a:moveTo>
                  <a:pt x="320611" y="230962"/>
                </a:moveTo>
                <a:lnTo>
                  <a:pt x="136626" y="0"/>
                </a:lnTo>
                <a:lnTo>
                  <a:pt x="0" y="317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0" name="object 20"/>
          <p:cNvSpPr/>
          <p:nvPr/>
        </p:nvSpPr>
        <p:spPr>
          <a:xfrm>
            <a:off x="2556756" y="1965894"/>
            <a:ext cx="59796" cy="56092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589" y="0"/>
                </a:moveTo>
                <a:lnTo>
                  <a:pt x="66459" y="67017"/>
                </a:lnTo>
                <a:lnTo>
                  <a:pt x="0" y="57035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object 21"/>
          <p:cNvSpPr txBox="1"/>
          <p:nvPr/>
        </p:nvSpPr>
        <p:spPr>
          <a:xfrm>
            <a:off x="1429417" y="1692429"/>
            <a:ext cx="909638" cy="29602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lnSpc>
                <a:spcPts val="1112"/>
              </a:lnSpc>
              <a:spcBef>
                <a:spcPts val="108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CONSTRUCTION</a:t>
            </a:r>
            <a:endParaRPr sz="1000" dirty="0">
              <a:latin typeface="Franklin Gothic Medium"/>
              <a:cs typeface="Franklin Gothic Medium"/>
            </a:endParaRPr>
          </a:p>
          <a:p>
            <a:pPr marL="532320">
              <a:lnSpc>
                <a:spcPts val="1112"/>
              </a:lnSpc>
            </a:pP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87829" y="1580708"/>
            <a:ext cx="380471" cy="473075"/>
          </a:xfrm>
          <a:custGeom>
            <a:avLst/>
            <a:gdLst/>
            <a:ahLst/>
            <a:cxnLst/>
            <a:rect l="l" t="t" r="r" b="b"/>
            <a:pathLst>
              <a:path w="456564" h="567689">
                <a:moveTo>
                  <a:pt x="0" y="567258"/>
                </a:moveTo>
                <a:lnTo>
                  <a:pt x="186448" y="0"/>
                </a:lnTo>
                <a:lnTo>
                  <a:pt x="456018" y="1396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3" name="object 23"/>
          <p:cNvSpPr/>
          <p:nvPr/>
        </p:nvSpPr>
        <p:spPr>
          <a:xfrm>
            <a:off x="3464405" y="2002549"/>
            <a:ext cx="72496" cy="51328"/>
          </a:xfrm>
          <a:custGeom>
            <a:avLst/>
            <a:gdLst/>
            <a:ahLst/>
            <a:cxnLst/>
            <a:rect l="l" t="t" r="r" b="b"/>
            <a:pathLst>
              <a:path w="86995" h="61594">
                <a:moveTo>
                  <a:pt x="86956" y="28575"/>
                </a:moveTo>
                <a:lnTo>
                  <a:pt x="28105" y="61048"/>
                </a:lnTo>
                <a:lnTo>
                  <a:pt x="0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4" name="object 24"/>
          <p:cNvSpPr txBox="1"/>
          <p:nvPr/>
        </p:nvSpPr>
        <p:spPr>
          <a:xfrm>
            <a:off x="3857329" y="1411603"/>
            <a:ext cx="732896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EXISTING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2993" y="3618094"/>
            <a:ext cx="183092" cy="723370"/>
          </a:xfrm>
          <a:custGeom>
            <a:avLst/>
            <a:gdLst/>
            <a:ahLst/>
            <a:cxnLst/>
            <a:rect l="l" t="t" r="r" b="b"/>
            <a:pathLst>
              <a:path w="219710" h="868045">
                <a:moveTo>
                  <a:pt x="85674" y="0"/>
                </a:moveTo>
                <a:lnTo>
                  <a:pt x="0" y="867422"/>
                </a:lnTo>
                <a:lnTo>
                  <a:pt x="219455" y="857161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6" name="object 26"/>
          <p:cNvSpPr/>
          <p:nvPr/>
        </p:nvSpPr>
        <p:spPr>
          <a:xfrm>
            <a:off x="4482406" y="3618100"/>
            <a:ext cx="76200" cy="44979"/>
          </a:xfrm>
          <a:custGeom>
            <a:avLst/>
            <a:gdLst/>
            <a:ahLst/>
            <a:cxnLst/>
            <a:rect l="l" t="t" r="r" b="b"/>
            <a:pathLst>
              <a:path w="91439" h="53975">
                <a:moveTo>
                  <a:pt x="91084" y="53479"/>
                </a:moveTo>
                <a:lnTo>
                  <a:pt x="50380" y="0"/>
                </a:lnTo>
                <a:lnTo>
                  <a:pt x="0" y="44488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" name="object 27"/>
          <p:cNvSpPr txBox="1"/>
          <p:nvPr/>
        </p:nvSpPr>
        <p:spPr>
          <a:xfrm>
            <a:off x="4675412" y="4055363"/>
            <a:ext cx="717550" cy="67807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PORTION</a:t>
            </a:r>
            <a:r>
              <a:rPr lang="en-US" sz="1000" spc="-5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OF  </a:t>
            </a: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EXISTING  1980 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lang="en-US" sz="1000" dirty="0">
              <a:latin typeface="Franklin Gothic Medium"/>
              <a:cs typeface="Franklin Gothic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97018" y="3320213"/>
            <a:ext cx="732896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COM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L</a:t>
            </a:r>
            <a:r>
              <a:rPr sz="1000" spc="33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TED  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NEW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  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78352" y="2287551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054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1980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44163" y="3880131"/>
            <a:ext cx="666750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4" dirty="0">
                <a:solidFill>
                  <a:srgbClr val="020302"/>
                </a:solidFill>
                <a:latin typeface="Franklin Gothic Medium"/>
                <a:cs typeface="Franklin Gothic Medium"/>
              </a:rPr>
              <a:t>FR</a:t>
            </a:r>
            <a:r>
              <a:rPr sz="1000" spc="25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SH</a:t>
            </a:r>
            <a:r>
              <a:rPr sz="1000" spc="21" dirty="0">
                <a:solidFill>
                  <a:srgbClr val="020302"/>
                </a:solidFill>
                <a:latin typeface="Franklin Gothic Medium"/>
                <a:cs typeface="Franklin Gothic Medium"/>
              </a:rPr>
              <a:t>M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AN  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ACADEMY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BUILDING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33771" y="2895452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1922  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">
            <a:off x="8093538" y="5474773"/>
            <a:ext cx="65172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LEE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3" name="object 33"/>
          <p:cNvSpPr txBox="1"/>
          <p:nvPr/>
        </p:nvSpPr>
        <p:spPr>
          <a:xfrm rot="17700000">
            <a:off x="1281397" y="3481449"/>
            <a:ext cx="81847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N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D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D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IV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">
            <a:off x="602578" y="1453013"/>
            <a:ext cx="146179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62" baseline="11574" dirty="0">
                <a:solidFill>
                  <a:srgbClr val="231F20"/>
                </a:solidFill>
                <a:latin typeface="Franklin Gothic Book"/>
                <a:cs typeface="Franklin Gothic Book"/>
              </a:rPr>
              <a:t>F</a:t>
            </a:r>
            <a:r>
              <a:rPr sz="1500" spc="-62" baseline="9259" dirty="0">
                <a:solidFill>
                  <a:srgbClr val="231F20"/>
                </a:solidFill>
                <a:latin typeface="Franklin Gothic Book"/>
                <a:cs typeface="Franklin Gothic Book"/>
              </a:rPr>
              <a:t>ATHE</a:t>
            </a:r>
            <a:r>
              <a:rPr sz="1500" spc="-62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R </a:t>
            </a:r>
            <a:r>
              <a:rPr sz="1500" spc="-25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MO</a:t>
            </a:r>
            <a:r>
              <a:rPr sz="1500" spc="-25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RISSE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TTE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B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LVD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5" name="object 35"/>
          <p:cNvSpPr txBox="1"/>
          <p:nvPr/>
        </p:nvSpPr>
        <p:spPr>
          <a:xfrm rot="18480000">
            <a:off x="7423273" y="4647433"/>
            <a:ext cx="71932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29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17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</a:t>
            </a:r>
            <a:r>
              <a:rPr sz="1500" spc="-37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500" spc="-56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spc="-12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endParaRPr sz="1500" baseline="4629">
              <a:latin typeface="Franklin Gothic Book"/>
              <a:cs typeface="Franklin Gothic Book"/>
            </a:endParaRPr>
          </a:p>
        </p:txBody>
      </p:sp>
      <p:sp>
        <p:nvSpPr>
          <p:cNvPr id="36" name="object 36"/>
          <p:cNvSpPr txBox="1"/>
          <p:nvPr/>
        </p:nvSpPr>
        <p:spPr>
          <a:xfrm rot="1740000">
            <a:off x="8949264" y="4279945"/>
            <a:ext cx="76729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PAIGE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03673" y="5727914"/>
            <a:ext cx="466725" cy="31316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22770">
              <a:lnSpc>
                <a:spcPts val="900"/>
              </a:lnSpc>
              <a:spcBef>
                <a:spcPts val="600"/>
              </a:spcBef>
            </a:pPr>
            <a:r>
              <a:rPr sz="1500" spc="-131" baseline="-9259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87" dirty="0">
                <a:solidFill>
                  <a:srgbClr val="231F20"/>
                </a:solidFill>
                <a:latin typeface="Franklin Gothic Book"/>
                <a:cs typeface="Franklin Gothic Book"/>
              </a:rPr>
              <a:t>MA</a:t>
            </a:r>
            <a:endParaRPr sz="1000">
              <a:latin typeface="Franklin Gothic Book"/>
              <a:cs typeface="Franklin Gothic Book"/>
            </a:endParaRPr>
          </a:p>
          <a:p>
            <a:pPr marR="131757" indent="116941">
              <a:lnSpc>
                <a:spcPct val="67800"/>
              </a:lnSpc>
              <a:spcBef>
                <a:spcPts val="92"/>
              </a:spcBef>
            </a:pPr>
            <a:r>
              <a:rPr sz="1500" spc="-462" baseline="-2314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0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7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612" baseline="-32407" dirty="0">
                <a:solidFill>
                  <a:srgbClr val="231F20"/>
                </a:solidFill>
                <a:latin typeface="Franklin Gothic Book"/>
                <a:cs typeface="Franklin Gothic Book"/>
              </a:rPr>
              <a:t>M</a:t>
            </a:r>
            <a:r>
              <a:rPr sz="1000" spc="-408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8" name="object 38"/>
          <p:cNvSpPr txBox="1"/>
          <p:nvPr/>
        </p:nvSpPr>
        <p:spPr>
          <a:xfrm rot="18840000">
            <a:off x="3426938" y="5521297"/>
            <a:ext cx="55500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CK 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ANA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L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9" name="object 39"/>
          <p:cNvSpPr txBox="1"/>
          <p:nvPr/>
        </p:nvSpPr>
        <p:spPr>
          <a:xfrm rot="1440000">
            <a:off x="9466506" y="3157426"/>
            <a:ext cx="89750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37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FR</a:t>
            </a:r>
            <a:r>
              <a:rPr sz="1500" spc="-37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ENCH</a:t>
            </a:r>
            <a:r>
              <a:rPr sz="1500" spc="-81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STR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354130"/>
            <a:ext cx="3846513" cy="523346"/>
          </a:xfrm>
          <a:custGeom>
            <a:avLst/>
            <a:gdLst/>
            <a:ahLst/>
            <a:cxnLst/>
            <a:rect l="l" t="t" r="r" b="b"/>
            <a:pathLst>
              <a:path w="4615815" h="628015">
                <a:moveTo>
                  <a:pt x="4615307" y="0"/>
                </a:moveTo>
                <a:lnTo>
                  <a:pt x="0" y="0"/>
                </a:lnTo>
                <a:lnTo>
                  <a:pt x="0" y="627418"/>
                </a:lnTo>
                <a:lnTo>
                  <a:pt x="4134319" y="627418"/>
                </a:lnTo>
                <a:lnTo>
                  <a:pt x="4615307" y="0"/>
                </a:lnTo>
                <a:close/>
              </a:path>
            </a:pathLst>
          </a:custGeom>
          <a:solidFill>
            <a:srgbClr val="89000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5" name="object 45"/>
          <p:cNvSpPr/>
          <p:nvPr/>
        </p:nvSpPr>
        <p:spPr>
          <a:xfrm>
            <a:off x="0" y="287510"/>
            <a:ext cx="3846513" cy="0"/>
          </a:xfrm>
          <a:custGeom>
            <a:avLst/>
            <a:gdLst/>
            <a:ahLst/>
            <a:cxnLst/>
            <a:rect l="l" t="t" r="r" b="b"/>
            <a:pathLst>
              <a:path w="4615815">
                <a:moveTo>
                  <a:pt x="0" y="0"/>
                </a:moveTo>
                <a:lnTo>
                  <a:pt x="4615312" y="0"/>
                </a:lnTo>
              </a:path>
            </a:pathLst>
          </a:custGeom>
          <a:ln w="25273">
            <a:solidFill>
              <a:srgbClr val="8A8C8E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837284" y="487124"/>
            <a:ext cx="2886604" cy="2542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lang="en-US" spc="129" dirty="0"/>
              <a:t>FALL </a:t>
            </a:r>
            <a:r>
              <a:rPr spc="4" dirty="0"/>
              <a:t>‘</a:t>
            </a:r>
            <a:r>
              <a:rPr spc="-167" dirty="0"/>
              <a:t> </a:t>
            </a:r>
            <a:r>
              <a:rPr spc="92" dirty="0"/>
              <a:t>22</a:t>
            </a:r>
          </a:p>
        </p:txBody>
      </p:sp>
      <p:sp>
        <p:nvSpPr>
          <p:cNvPr id="47" name="object 47"/>
          <p:cNvSpPr/>
          <p:nvPr/>
        </p:nvSpPr>
        <p:spPr>
          <a:xfrm>
            <a:off x="579263" y="497859"/>
            <a:ext cx="2625354" cy="253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8" name="object 48"/>
          <p:cNvSpPr/>
          <p:nvPr/>
        </p:nvSpPr>
        <p:spPr>
          <a:xfrm>
            <a:off x="8236289" y="1991997"/>
            <a:ext cx="322263" cy="275167"/>
          </a:xfrm>
          <a:custGeom>
            <a:avLst/>
            <a:gdLst/>
            <a:ahLst/>
            <a:cxnLst/>
            <a:rect l="l" t="t" r="r" b="b"/>
            <a:pathLst>
              <a:path w="386715" h="330200">
                <a:moveTo>
                  <a:pt x="0" y="0"/>
                </a:moveTo>
                <a:lnTo>
                  <a:pt x="32181" y="329920"/>
                </a:lnTo>
                <a:lnTo>
                  <a:pt x="386245" y="19103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9" name="object 49"/>
          <p:cNvSpPr txBox="1"/>
          <p:nvPr/>
        </p:nvSpPr>
        <p:spPr>
          <a:xfrm rot="1500000">
            <a:off x="8205325" y="1805912"/>
            <a:ext cx="73091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TEM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PORAR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0" name="object 50"/>
          <p:cNvSpPr txBox="1"/>
          <p:nvPr/>
        </p:nvSpPr>
        <p:spPr>
          <a:xfrm rot="1500000">
            <a:off x="8153398" y="1923126"/>
            <a:ext cx="72050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MA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IN</a:t>
            </a:r>
            <a:r>
              <a:rPr sz="1500" spc="-93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TRY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B0F89C-CF6C-6B2B-3ED6-E6BC3D2C793C}"/>
              </a:ext>
            </a:extLst>
          </p:cNvPr>
          <p:cNvSpPr/>
          <p:nvPr/>
        </p:nvSpPr>
        <p:spPr>
          <a:xfrm>
            <a:off x="4916488" y="3201988"/>
            <a:ext cx="1046162" cy="692150"/>
          </a:xfrm>
          <a:custGeom>
            <a:avLst/>
            <a:gdLst>
              <a:gd name="connsiteX0" fmla="*/ 79375 w 1046162"/>
              <a:gd name="connsiteY0" fmla="*/ 0 h 692150"/>
              <a:gd name="connsiteX1" fmla="*/ 0 w 1046162"/>
              <a:gd name="connsiteY1" fmla="*/ 69850 h 692150"/>
              <a:gd name="connsiteX2" fmla="*/ 12700 w 1046162"/>
              <a:gd name="connsiteY2" fmla="*/ 150812 h 692150"/>
              <a:gd name="connsiteX3" fmla="*/ 931862 w 1046162"/>
              <a:gd name="connsiteY3" fmla="*/ 692150 h 692150"/>
              <a:gd name="connsiteX4" fmla="*/ 1046162 w 1046162"/>
              <a:gd name="connsiteY4" fmla="*/ 571500 h 692150"/>
              <a:gd name="connsiteX5" fmla="*/ 79375 w 1046162"/>
              <a:gd name="connsiteY5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162" h="692150">
                <a:moveTo>
                  <a:pt x="79375" y="0"/>
                </a:moveTo>
                <a:lnTo>
                  <a:pt x="0" y="69850"/>
                </a:lnTo>
                <a:lnTo>
                  <a:pt x="12700" y="150812"/>
                </a:lnTo>
                <a:lnTo>
                  <a:pt x="931862" y="692150"/>
                </a:lnTo>
                <a:lnTo>
                  <a:pt x="1046162" y="571500"/>
                </a:lnTo>
                <a:lnTo>
                  <a:pt x="79375" y="0"/>
                </a:lnTo>
                <a:close/>
              </a:path>
            </a:pathLst>
          </a:custGeom>
          <a:solidFill>
            <a:srgbClr val="A75254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4353A9-0F9B-11DD-EBA3-23DD49FF6E61}"/>
              </a:ext>
            </a:extLst>
          </p:cNvPr>
          <p:cNvSpPr txBox="1"/>
          <p:nvPr/>
        </p:nvSpPr>
        <p:spPr>
          <a:xfrm rot="1955474">
            <a:off x="4789708" y="3486707"/>
            <a:ext cx="143004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S. BRIDGE</a:t>
            </a:r>
            <a:endParaRPr lang="en-US" sz="1000" dirty="0">
              <a:latin typeface="Franklin Gothic Medium"/>
              <a:cs typeface="Franklin Gothic Mediu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BA30E3-EFD0-4816-783D-09E7FD736221}"/>
              </a:ext>
            </a:extLst>
          </p:cNvPr>
          <p:cNvSpPr txBox="1"/>
          <p:nvPr/>
        </p:nvSpPr>
        <p:spPr>
          <a:xfrm>
            <a:off x="8655968" y="419253"/>
            <a:ext cx="2589771" cy="461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Phase 2 Milestones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74C6A6-D5D3-983E-EC86-546DED4A3CC9}"/>
              </a:ext>
            </a:extLst>
          </p:cNvPr>
          <p:cNvSpPr txBox="1"/>
          <p:nvPr/>
        </p:nvSpPr>
        <p:spPr>
          <a:xfrm>
            <a:off x="8244200" y="986931"/>
            <a:ext cx="3673822" cy="1200327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September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 Bulk Demolition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 Debris Load-out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Take down Field House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86B5B2-E14B-9375-F8A1-C246EDEB4A06}"/>
              </a:ext>
            </a:extLst>
          </p:cNvPr>
          <p:cNvSpPr txBox="1"/>
          <p:nvPr/>
        </p:nvSpPr>
        <p:spPr>
          <a:xfrm>
            <a:off x="495299" y="6212288"/>
            <a:ext cx="2061457" cy="2700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1AF554-6184-A8AB-BF0C-8C70A6C21459}"/>
              </a:ext>
            </a:extLst>
          </p:cNvPr>
          <p:cNvSpPr txBox="1"/>
          <p:nvPr/>
        </p:nvSpPr>
        <p:spPr>
          <a:xfrm>
            <a:off x="8244200" y="2327584"/>
            <a:ext cx="3673822" cy="1754324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October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Mobilize Sitework Contractor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Demo Existing Foundation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Remove South Bridge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Pre-excavation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Ground improvements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64757-6520-0354-2FA4-1992F23EF562}"/>
              </a:ext>
            </a:extLst>
          </p:cNvPr>
          <p:cNvSpPr txBox="1"/>
          <p:nvPr/>
        </p:nvSpPr>
        <p:spPr>
          <a:xfrm>
            <a:off x="8244199" y="4238072"/>
            <a:ext cx="3673823" cy="147732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November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Mobilize Concrete Contractor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Excavate Foundations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Form &amp; Pour Concrete Foundations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Install Infiltration System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ars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240E2732-85D2-8FF8-1E33-A1AA31D29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0" r="28720"/>
          <a:stretch/>
        </p:blipFill>
        <p:spPr>
          <a:xfrm rot="5400000">
            <a:off x="2800259" y="-2548972"/>
            <a:ext cx="6591480" cy="1194944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3952193" y="6235369"/>
            <a:ext cx="4287611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Demo Activities from Father </a:t>
            </a:r>
            <a:r>
              <a:rPr lang="en-US" dirty="0" err="1"/>
              <a:t>Morissette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5654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uilding, sky, ground&#10;&#10;Description automatically generated">
            <a:extLst>
              <a:ext uri="{FF2B5EF4-FFF2-40B4-BE49-F238E27FC236}">
                <a16:creationId xmlns:a16="http://schemas.microsoft.com/office/drawing/2014/main" id="{C8C826AF-9C4A-7D6A-2DE0-14BFE59D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 r="1" b="19590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F25342-A8B1-90E7-2549-26391EE61C99}"/>
              </a:ext>
            </a:extLst>
          </p:cNvPr>
          <p:cNvSpPr txBox="1"/>
          <p:nvPr/>
        </p:nvSpPr>
        <p:spPr>
          <a:xfrm>
            <a:off x="4227739" y="6208939"/>
            <a:ext cx="3736521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Take-down 1980’s Building South End</a:t>
            </a:r>
          </a:p>
        </p:txBody>
      </p:sp>
    </p:spTree>
    <p:extLst>
      <p:ext uri="{BB962C8B-B14F-4D97-AF65-F5344CB8AC3E}">
        <p14:creationId xmlns:p14="http://schemas.microsoft.com/office/powerpoint/2010/main" val="33106898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09D43AFBCDC46B72E453B8E086E2F" ma:contentTypeVersion="14" ma:contentTypeDescription="Create a new document." ma:contentTypeScope="" ma:versionID="659072d8615c73f22be0ff951337285a">
  <xsd:schema xmlns:xsd="http://www.w3.org/2001/XMLSchema" xmlns:xs="http://www.w3.org/2001/XMLSchema" xmlns:p="http://schemas.microsoft.com/office/2006/metadata/properties" xmlns:ns1="http://schemas.microsoft.com/sharepoint/v3" xmlns:ns2="4a9b2235-e054-4235-9fd2-21019f332ef0" xmlns:ns3="6331018a-29c7-4957-b4ba-86fa79fbfbb9" targetNamespace="http://schemas.microsoft.com/office/2006/metadata/properties" ma:root="true" ma:fieldsID="526d0932f51494521dd2a8d3b3e82083" ns1:_="" ns2:_="" ns3:_="">
    <xsd:import namespace="http://schemas.microsoft.com/sharepoint/v3"/>
    <xsd:import namespace="4a9b2235-e054-4235-9fd2-21019f332ef0"/>
    <xsd:import namespace="6331018a-29c7-4957-b4ba-86fa79fbfb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b2235-e054-4235-9fd2-21019f332e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1018a-29c7-4957-b4ba-86fa79fbfbb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5E667E-AD0C-4B4F-925E-01A0AB3B4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BC0B53-0803-41D5-9DA0-1DDCDDF09BC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68C4B3F-374F-4C1B-BB94-188B3667BE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9b2235-e054-4235-9fd2-21019f332ef0"/>
    <ds:schemaRef ds:uri="6331018a-29c7-4957-b4ba-86fa79fbf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269</Words>
  <Application>Microsoft Office PowerPoint</Application>
  <PresentationFormat>Widescreen</PresentationFormat>
  <Paragraphs>73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Favorit Mono Std</vt:lpstr>
      <vt:lpstr>Favorit Pro Light</vt:lpstr>
      <vt:lpstr>Franklin Gothic Book</vt:lpstr>
      <vt:lpstr>Franklin Gothic Medium</vt:lpstr>
      <vt:lpstr>Helvetica</vt:lpstr>
      <vt:lpstr>Maison Neue Extended Demi</vt:lpstr>
      <vt:lpstr>Maison Neue Extended Light</vt:lpstr>
      <vt:lpstr>Office Theme</vt:lpstr>
      <vt:lpstr>PowerPoint Presentation</vt:lpstr>
      <vt:lpstr>PowerPoint Presentation</vt:lpstr>
      <vt:lpstr>Construction Update</vt:lpstr>
      <vt:lpstr>Phase 1 Construction Update</vt:lpstr>
      <vt:lpstr>PowerPoint Presentation</vt:lpstr>
      <vt:lpstr>Phase 2 Construction Update</vt:lpstr>
      <vt:lpstr>FALL ‘ 22</vt:lpstr>
      <vt:lpstr>PowerPoint Presentation</vt:lpstr>
      <vt:lpstr>PowerPoint Presentation</vt:lpstr>
      <vt:lpstr>PowerPoint Presentation</vt:lpstr>
      <vt:lpstr>High School Campus Logistics</vt:lpstr>
      <vt:lpstr>PowerPoint Presentation</vt:lpstr>
      <vt:lpstr>Part 3: MBE/WBE and Workforce Progress</vt:lpstr>
      <vt:lpstr>MBE/WBE and Workforce Participation Comparison* </vt:lpstr>
      <vt:lpstr>Part 4: Designer Update</vt:lpstr>
      <vt:lpstr>Part 5: Budget</vt:lpstr>
      <vt:lpstr>PowerPoint Presentation</vt:lpstr>
      <vt:lpstr>PowerPoint Presentation</vt:lpstr>
      <vt:lpstr>Part 6: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Shelley Webster</dc:creator>
  <cp:lastModifiedBy>Dowd, Jim</cp:lastModifiedBy>
  <cp:revision>76</cp:revision>
  <dcterms:modified xsi:type="dcterms:W3CDTF">2022-09-15T20:51:35Z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0x01010031509D43AFBCDC46B72E453B8E086E2F</vt:lpwstr>
  </property>
</Properties>
</file>